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8" r:id="rId4"/>
    <p:sldId id="259" r:id="rId5"/>
    <p:sldId id="260" r:id="rId6"/>
    <p:sldId id="261"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0DB935-A570-42B2-BE91-B5022B62C12B}" v="13" dt="2024-12-12T05:35:34.1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31" autoAdjust="0"/>
    <p:restoredTop sz="94660"/>
  </p:normalViewPr>
  <p:slideViewPr>
    <p:cSldViewPr snapToGrid="0">
      <p:cViewPr varScale="1">
        <p:scale>
          <a:sx n="81" d="100"/>
          <a:sy n="81" d="100"/>
        </p:scale>
        <p:origin x="96"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jpeg>
</file>

<file path=ppt/media/image4.jpeg>
</file>

<file path=ppt/media/image5.jpeg>
</file>

<file path=ppt/media/media1.m4a>
</file>

<file path=ppt/media/media2.m4a>
</file>

<file path=ppt/media/media3.m4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608406" y="4512376"/>
            <a:ext cx="8639776" cy="90019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E7736193-EDE3-4BB5-AE5F-E6E5472AB8BE}" type="datetimeFigureOut">
              <a:rPr lang="en-US" smtClean="0"/>
              <a:t>12/11/2024</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608406" y="1720884"/>
            <a:ext cx="8639775" cy="2734693"/>
          </a:xfrm>
          <a:noFill/>
        </p:spPr>
        <p:txBody>
          <a:bodyPr anchor="b">
            <a:normAutofit/>
          </a:bodyPr>
          <a:lstStyle>
            <a:lvl1pPr algn="l">
              <a:defRPr sz="3200" spc="530" baseline="0"/>
            </a:lvl1pPr>
          </a:lstStyle>
          <a:p>
            <a:r>
              <a:rPr lang="en-US" dirty="0"/>
              <a:t>Click to edit Master title style</a:t>
            </a:r>
          </a:p>
        </p:txBody>
      </p:sp>
    </p:spTree>
    <p:extLst>
      <p:ext uri="{BB962C8B-B14F-4D97-AF65-F5344CB8AC3E}">
        <p14:creationId xmlns:p14="http://schemas.microsoft.com/office/powerpoint/2010/main" val="3177229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a:xfrm>
            <a:off x="1624338" y="1255172"/>
            <a:ext cx="9297346" cy="1050707"/>
          </a:xfrm>
        </p:spPr>
        <p:txBody>
          <a:bodyPr anchor="b"/>
          <a:lstStyle/>
          <a:p>
            <a:r>
              <a:rPr lang="en-US" dirty="0"/>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a:xfrm>
            <a:off x="1624338" y="2419468"/>
            <a:ext cx="9297346" cy="32543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E7736193-EDE3-4BB5-AE5F-E6E5472AB8BE}" type="datetimeFigureOut">
              <a:rPr lang="en-US" smtClean="0"/>
              <a:t>12/11/2024</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686776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26961" y="1414196"/>
            <a:ext cx="1817441" cy="4100602"/>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1346042" y="1414196"/>
            <a:ext cx="7780919" cy="410060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E7736193-EDE3-4BB5-AE5F-E6E5472AB8BE}" type="datetimeFigureOut">
              <a:rPr lang="en-US" smtClean="0"/>
              <a:t>12/11/2024</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003919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E7736193-EDE3-4BB5-AE5F-E6E5472AB8BE}" type="datetimeFigureOut">
              <a:rPr lang="en-US" smtClean="0"/>
              <a:t>12/11/2024</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365546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622474" y="2413788"/>
            <a:ext cx="8085116" cy="2737521"/>
          </a:xfrm>
        </p:spPr>
        <p:txBody>
          <a:bodyPr anchor="t">
            <a:normAutofit/>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622474" y="1351721"/>
            <a:ext cx="8085118" cy="993913"/>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E7736193-EDE3-4BB5-AE5F-E6E5472AB8BE}" type="datetimeFigureOut">
              <a:rPr lang="en-US" smtClean="0"/>
              <a:t>12/11/2024</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3587006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a:xfrm>
            <a:off x="1615817" y="1272209"/>
            <a:ext cx="9164725" cy="1033670"/>
          </a:xfrm>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615817" y="2425148"/>
            <a:ext cx="4188635" cy="316064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371355" y="2425148"/>
            <a:ext cx="4188635" cy="316064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E7736193-EDE3-4BB5-AE5F-E6E5472AB8BE}" type="datetimeFigureOut">
              <a:rPr lang="en-US" smtClean="0"/>
              <a:t>12/11/2024</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203092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017442" y="600817"/>
            <a:ext cx="10079497" cy="1168706"/>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017442" y="1798488"/>
            <a:ext cx="4599587"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017442" y="2777279"/>
            <a:ext cx="4599587"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497352" y="1798488"/>
            <a:ext cx="4599588"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497352" y="2777279"/>
            <a:ext cx="4599588"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E7736193-EDE3-4BB5-AE5F-E6E5472AB8BE}" type="datetimeFigureOut">
              <a:rPr lang="en-US" smtClean="0"/>
              <a:t>12/11/2024</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CC2C9B9-B4B7-45CC-A7EB-16F8BADE9045}"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571185" y="2593591"/>
            <a:ext cx="4525755"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107503" y="2593591"/>
            <a:ext cx="4509526"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9195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E7736193-EDE3-4BB5-AE5F-E6E5472AB8BE}" type="datetimeFigureOut">
              <a:rPr lang="en-US" smtClean="0"/>
              <a:t>12/11/2024</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9748682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E7736193-EDE3-4BB5-AE5F-E6E5472AB8BE}" type="datetimeFigureOut">
              <a:rPr lang="en-US" smtClean="0"/>
              <a:t>12/11/2024</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228348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80121" y="1391478"/>
            <a:ext cx="3288432" cy="1951414"/>
          </a:xfrm>
        </p:spPr>
        <p:txBody>
          <a:bodyPr anchor="t">
            <a:normAutofit/>
          </a:bodyPr>
          <a:lstStyle>
            <a:lvl1pPr>
              <a:defRPr sz="24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03235" y="920080"/>
            <a:ext cx="5312467" cy="502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80121" y="3566727"/>
            <a:ext cx="3288432" cy="1766325"/>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E7736193-EDE3-4BB5-AE5F-E6E5472AB8BE}" type="datetimeFigureOut">
              <a:rPr lang="en-US" smtClean="0"/>
              <a:t>12/11/2024</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11" name="Rectangle 10">
            <a:extLst>
              <a:ext uri="{FF2B5EF4-FFF2-40B4-BE49-F238E27FC236}">
                <a16:creationId xmlns:a16="http://schemas.microsoft.com/office/drawing/2014/main" id="{96AAC029-BE5C-900C-E7D2-DE6E31789D1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0365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80120" y="1391478"/>
            <a:ext cx="3322510" cy="2037522"/>
          </a:xfrm>
        </p:spPr>
        <p:txBody>
          <a:bodyPr anchor="t">
            <a:normAutofit/>
          </a:bodyPr>
          <a:lstStyle>
            <a:lvl1pPr>
              <a:defRPr sz="2400"/>
            </a:lvl1pPr>
          </a:lstStyle>
          <a:p>
            <a:r>
              <a:rPr lang="en-US" dirty="0"/>
              <a:t>Click to edit Master title style</a:t>
            </a:r>
          </a:p>
        </p:txBody>
      </p:sp>
      <p:sp useBgFill="1">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907143" y="931857"/>
            <a:ext cx="5351659" cy="499630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80120" y="3742792"/>
            <a:ext cx="3322510" cy="1590261"/>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E7736193-EDE3-4BB5-AE5F-E6E5472AB8BE}" type="datetimeFigureOut">
              <a:rPr lang="en-US" smtClean="0"/>
              <a:t>12/11/2024</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9" name="Rectangle 8">
            <a:extLst>
              <a:ext uri="{FF2B5EF4-FFF2-40B4-BE49-F238E27FC236}">
                <a16:creationId xmlns:a16="http://schemas.microsoft.com/office/drawing/2014/main" id="{4DD8EE65-D4F9-418A-1628-F5DFD3DBA24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1734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620442" y="1233199"/>
            <a:ext cx="8977511" cy="107382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620444" y="2419639"/>
            <a:ext cx="8977509" cy="314178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n-lt"/>
              </a:defRPr>
            </a:lvl1pPr>
          </a:lstStyle>
          <a:p>
            <a:fld id="{E7736193-EDE3-4BB5-AE5F-E6E5472AB8BE}" type="datetimeFigureOut">
              <a:rPr lang="en-US" smtClean="0"/>
              <a:t>12/11/2024</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n-lt"/>
              </a:defRPr>
            </a:lvl1pPr>
          </a:lstStyle>
          <a:p>
            <a:endParaRPr lang="en-US"/>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696577" y="6199188"/>
            <a:ext cx="619125" cy="365125"/>
          </a:xfrm>
          <a:prstGeom prst="rect">
            <a:avLst/>
          </a:prstGeom>
        </p:spPr>
        <p:txBody>
          <a:bodyPr vert="horz" lIns="91440" tIns="45720" rIns="91440" bIns="45720" rtlCol="0" anchor="ctr"/>
          <a:lstStyle>
            <a:lvl1pPr algn="r">
              <a:defRPr sz="1050">
                <a:solidFill>
                  <a:schemeClr val="tx1"/>
                </a:solidFill>
                <a:latin typeface="+mn-lt"/>
              </a:defRPr>
            </a:lvl1pPr>
          </a:lstStyle>
          <a:p>
            <a:fld id="{1CC2C9B9-B4B7-45CC-A7EB-16F8BADE9045}" type="slidenum">
              <a:rPr lang="en-US" smtClean="0"/>
              <a:t>‹#›</a:t>
            </a:fld>
            <a:endParaRPr lang="en-US"/>
          </a:p>
        </p:txBody>
      </p:sp>
      <p:sp>
        <p:nvSpPr>
          <p:cNvPr id="8" name="Rectangle 7">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6360596"/>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23FB3B-24E7-5304-70D8-3CA402902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081EE3-B6BE-9584-F5AF-E5F6484DA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esthetic liquid watercolor and ink">
            <a:extLst>
              <a:ext uri="{FF2B5EF4-FFF2-40B4-BE49-F238E27FC236}">
                <a16:creationId xmlns:a16="http://schemas.microsoft.com/office/drawing/2014/main" id="{BA674495-BBD2-DFD6-5501-81D10903BDA7}"/>
              </a:ext>
            </a:extLst>
          </p:cNvPr>
          <p:cNvPicPr>
            <a:picLocks noChangeAspect="1"/>
          </p:cNvPicPr>
          <p:nvPr/>
        </p:nvPicPr>
        <p:blipFill>
          <a:blip r:embed="rId4">
            <a:alphaModFix amt="50000"/>
          </a:blip>
          <a:srcRect t="1867" b="6670"/>
          <a:stretch/>
        </p:blipFill>
        <p:spPr>
          <a:xfrm>
            <a:off x="-149" y="-5291"/>
            <a:ext cx="12192001" cy="6858000"/>
          </a:xfrm>
          <a:prstGeom prst="rect">
            <a:avLst/>
          </a:prstGeom>
        </p:spPr>
      </p:pic>
      <p:sp>
        <p:nvSpPr>
          <p:cNvPr id="13" name="Freeform: Shape 12">
            <a:extLst>
              <a:ext uri="{FF2B5EF4-FFF2-40B4-BE49-F238E27FC236}">
                <a16:creationId xmlns:a16="http://schemas.microsoft.com/office/drawing/2014/main" id="{4711BF64-C99B-2F90-ADA1-0C08F9BE8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1856" y="934541"/>
            <a:ext cx="10329631" cy="4992275"/>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0 w 9985794"/>
              <a:gd name="connsiteY0" fmla="*/ 1551223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17333 w 9985794"/>
              <a:gd name="connsiteY0" fmla="*/ 1686702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1 w 9985794"/>
              <a:gd name="connsiteY0" fmla="*/ 1686702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85794" h="4920343">
                <a:moveTo>
                  <a:pt x="1" y="1686702"/>
                </a:moveTo>
                <a:cubicBezTo>
                  <a:pt x="1" y="1124468"/>
                  <a:pt x="0" y="562234"/>
                  <a:pt x="0" y="0"/>
                </a:cubicBezTo>
                <a:lnTo>
                  <a:pt x="9985794" y="0"/>
                </a:lnTo>
                <a:lnTo>
                  <a:pt x="9985794" y="4920343"/>
                </a:lnTo>
                <a:lnTo>
                  <a:pt x="0" y="4920343"/>
                </a:lnTo>
                <a:lnTo>
                  <a:pt x="0" y="4119525"/>
                </a:ln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1">
                  <a:lumMod val="40000"/>
                  <a:lumOff val="60000"/>
                </a:schemeClr>
              </a:solidFill>
            </a:endParaRPr>
          </a:p>
        </p:txBody>
      </p:sp>
      <p:sp>
        <p:nvSpPr>
          <p:cNvPr id="2" name="Title 1">
            <a:extLst>
              <a:ext uri="{FF2B5EF4-FFF2-40B4-BE49-F238E27FC236}">
                <a16:creationId xmlns:a16="http://schemas.microsoft.com/office/drawing/2014/main" id="{B51C5EA8-8C3A-4CD4-45E9-D9A211DD5EAC}"/>
              </a:ext>
            </a:extLst>
          </p:cNvPr>
          <p:cNvSpPr>
            <a:spLocks noGrp="1"/>
          </p:cNvSpPr>
          <p:nvPr>
            <p:ph type="ctrTitle"/>
          </p:nvPr>
        </p:nvSpPr>
        <p:spPr>
          <a:xfrm>
            <a:off x="776882" y="2498165"/>
            <a:ext cx="4536336" cy="2016326"/>
          </a:xfrm>
          <a:noFill/>
        </p:spPr>
        <p:txBody>
          <a:bodyPr anchor="b">
            <a:normAutofit/>
          </a:bodyPr>
          <a:lstStyle/>
          <a:p>
            <a:r>
              <a:rPr lang="en-US" sz="1800" b="1" kern="100" dirty="0">
                <a:effectLst/>
                <a:latin typeface="Arial" panose="020B0604020202020204" pitchFamily="34" charset="0"/>
                <a:ea typeface="Malgun Gothic" panose="020B0503020000020004" pitchFamily="34" charset="-127"/>
                <a:cs typeface="Arial" panose="020B0604020202020204" pitchFamily="34" charset="0"/>
              </a:rPr>
              <a:t>Capstone Project: Train an AI Agent to Play Flappy Bird</a:t>
            </a:r>
            <a:br>
              <a:rPr lang="en-US" sz="1800" kern="100" dirty="0">
                <a:effectLst/>
                <a:latin typeface="Aptos" panose="020B0004020202020204" pitchFamily="34" charset="0"/>
                <a:ea typeface="Malgun Gothic" panose="020B0503020000020004" pitchFamily="34" charset="-127"/>
                <a:cs typeface="Arial" panose="020B0604020202020204" pitchFamily="34" charset="0"/>
              </a:rPr>
            </a:br>
            <a:endParaRPr lang="en-US" dirty="0">
              <a:solidFill>
                <a:schemeClr val="accent1">
                  <a:lumMod val="60000"/>
                  <a:lumOff val="40000"/>
                </a:schemeClr>
              </a:solidFill>
            </a:endParaRPr>
          </a:p>
        </p:txBody>
      </p:sp>
      <p:sp>
        <p:nvSpPr>
          <p:cNvPr id="3" name="Subtitle 2">
            <a:extLst>
              <a:ext uri="{FF2B5EF4-FFF2-40B4-BE49-F238E27FC236}">
                <a16:creationId xmlns:a16="http://schemas.microsoft.com/office/drawing/2014/main" id="{B0D10EDA-794D-A920-7BC5-929E930DABDD}"/>
              </a:ext>
            </a:extLst>
          </p:cNvPr>
          <p:cNvSpPr>
            <a:spLocks noGrp="1"/>
          </p:cNvSpPr>
          <p:nvPr>
            <p:ph type="subTitle" idx="1"/>
          </p:nvPr>
        </p:nvSpPr>
        <p:spPr>
          <a:xfrm>
            <a:off x="776882" y="4514492"/>
            <a:ext cx="5090518" cy="934540"/>
          </a:xfrm>
          <a:noFill/>
        </p:spPr>
        <p:txBody>
          <a:bodyPr anchor="t">
            <a:normAutofit fontScale="40000" lnSpcReduction="20000"/>
          </a:bodyPr>
          <a:lstStyle/>
          <a:p>
            <a:pPr marL="0" marR="0" algn="ctr">
              <a:lnSpc>
                <a:spcPct val="115000"/>
              </a:lnSpc>
              <a:spcBef>
                <a:spcPts val="0"/>
              </a:spcBef>
              <a:spcAft>
                <a:spcPts val="800"/>
              </a:spcAft>
            </a:pPr>
            <a:r>
              <a:rPr lang="en-US" sz="2800" b="1" kern="100" dirty="0">
                <a:effectLst/>
                <a:latin typeface="Arial" panose="020B0604020202020204" pitchFamily="34" charset="0"/>
                <a:ea typeface="Malgun Gothic" panose="020B0503020000020004" pitchFamily="34" charset="-127"/>
                <a:cs typeface="Arial" panose="020B0604020202020204" pitchFamily="34" charset="0"/>
              </a:rPr>
              <a:t>Alisha D. Rush. Muhammad Abdullah Farooq, Saima Sano, Zaid Tahir</a:t>
            </a:r>
            <a:endParaRPr lang="en-US" sz="2800" kern="100" dirty="0">
              <a:effectLst/>
              <a:latin typeface="Aptos" panose="020B0004020202020204" pitchFamily="34" charset="0"/>
              <a:ea typeface="Malgun Gothic" panose="020B0503020000020004" pitchFamily="34" charset="-127"/>
              <a:cs typeface="Arial" panose="020B0604020202020204" pitchFamily="34" charset="0"/>
            </a:endParaRPr>
          </a:p>
          <a:p>
            <a:pPr marL="0" marR="0" algn="ctr">
              <a:lnSpc>
                <a:spcPct val="115000"/>
              </a:lnSpc>
              <a:spcBef>
                <a:spcPts val="0"/>
              </a:spcBef>
              <a:spcAft>
                <a:spcPts val="800"/>
              </a:spcAft>
            </a:pPr>
            <a:r>
              <a:rPr lang="en-US" sz="2800" b="1" kern="100" dirty="0">
                <a:effectLst/>
                <a:latin typeface="Arial" panose="020B0604020202020204" pitchFamily="34" charset="0"/>
                <a:ea typeface="Malgun Gothic" panose="020B0503020000020004" pitchFamily="34" charset="-127"/>
                <a:cs typeface="Arial" panose="020B0604020202020204" pitchFamily="34" charset="0"/>
              </a:rPr>
              <a:t>Patricia McManus</a:t>
            </a:r>
            <a:endParaRPr lang="en-US" sz="2800" kern="100" dirty="0">
              <a:effectLst/>
              <a:latin typeface="Aptos" panose="020B0004020202020204" pitchFamily="34" charset="0"/>
              <a:ea typeface="Malgun Gothic" panose="020B0503020000020004" pitchFamily="34" charset="-127"/>
              <a:cs typeface="Arial" panose="020B0604020202020204" pitchFamily="34" charset="0"/>
            </a:endParaRPr>
          </a:p>
          <a:p>
            <a:pPr marL="0" marR="0" algn="ctr">
              <a:lnSpc>
                <a:spcPct val="115000"/>
              </a:lnSpc>
              <a:spcBef>
                <a:spcPts val="0"/>
              </a:spcBef>
              <a:spcAft>
                <a:spcPts val="800"/>
              </a:spcAft>
            </a:pPr>
            <a:r>
              <a:rPr lang="en-US" sz="2800" b="1" kern="100" dirty="0">
                <a:effectLst/>
                <a:latin typeface="Arial" panose="020B0604020202020204" pitchFamily="34" charset="0"/>
                <a:ea typeface="Malgun Gothic" panose="020B0503020000020004" pitchFamily="34" charset="-127"/>
                <a:cs typeface="Arial" panose="020B0604020202020204" pitchFamily="34" charset="0"/>
              </a:rPr>
              <a:t>ITAI 1378</a:t>
            </a:r>
            <a:endParaRPr lang="en-US" sz="2800" kern="100" dirty="0">
              <a:effectLst/>
              <a:latin typeface="Aptos" panose="020B0004020202020204" pitchFamily="34" charset="0"/>
              <a:ea typeface="Malgun Gothic" panose="020B0503020000020004" pitchFamily="34" charset="-127"/>
              <a:cs typeface="Arial" panose="020B0604020202020204" pitchFamily="34" charset="0"/>
            </a:endParaRPr>
          </a:p>
          <a:p>
            <a:endParaRPr lang="en-US" dirty="0">
              <a:solidFill>
                <a:schemeClr val="accent1">
                  <a:lumMod val="60000"/>
                  <a:lumOff val="40000"/>
                </a:schemeClr>
              </a:solidFill>
            </a:endParaRPr>
          </a:p>
        </p:txBody>
      </p:sp>
      <p:pic>
        <p:nvPicPr>
          <p:cNvPr id="18" name="Audio 17">
            <a:hlinkClick r:id="" action="ppaction://media"/>
            <a:extLst>
              <a:ext uri="{FF2B5EF4-FFF2-40B4-BE49-F238E27FC236}">
                <a16:creationId xmlns:a16="http://schemas.microsoft.com/office/drawing/2014/main" id="{EE57B1D0-D23E-A5F8-F842-C4DE25C7BB2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10435567"/>
      </p:ext>
    </p:extLst>
  </p:cSld>
  <p:clrMapOvr>
    <a:masterClrMapping/>
  </p:clrMapOvr>
  <mc:AlternateContent xmlns:mc="http://schemas.openxmlformats.org/markup-compatibility/2006">
    <mc:Choice xmlns:p14="http://schemas.microsoft.com/office/powerpoint/2010/main" Requires="p14">
      <p:transition spd="slow" p14:dur="2000" advTm="22805"/>
    </mc:Choice>
    <mc:Fallback>
      <p:transition spd="slow" advTm="22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urple patterned lights">
            <a:extLst>
              <a:ext uri="{FF2B5EF4-FFF2-40B4-BE49-F238E27FC236}">
                <a16:creationId xmlns:a16="http://schemas.microsoft.com/office/drawing/2014/main" id="{9A507315-4656-5945-8CC0-49BE04029282}"/>
              </a:ext>
            </a:extLst>
          </p:cNvPr>
          <p:cNvPicPr>
            <a:picLocks noChangeAspect="1"/>
          </p:cNvPicPr>
          <p:nvPr/>
        </p:nvPicPr>
        <p:blipFill>
          <a:blip r:embed="rId4"/>
          <a:srcRect l="22702" r="17964" b="-2"/>
          <a:stretch/>
        </p:blipFill>
        <p:spPr>
          <a:xfrm>
            <a:off x="6096000" y="-2"/>
            <a:ext cx="6096000" cy="6857999"/>
          </a:xfrm>
          <a:prstGeom prst="rect">
            <a:avLst/>
          </a:prstGeom>
        </p:spPr>
      </p:pic>
      <p:sp>
        <p:nvSpPr>
          <p:cNvPr id="11" name="Rectangle 10">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AF49E-CD2E-1C84-74D0-C49844E65BC0}"/>
              </a:ext>
            </a:extLst>
          </p:cNvPr>
          <p:cNvSpPr>
            <a:spLocks noGrp="1"/>
          </p:cNvSpPr>
          <p:nvPr>
            <p:ph type="title"/>
          </p:nvPr>
        </p:nvSpPr>
        <p:spPr>
          <a:xfrm>
            <a:off x="782418" y="1280160"/>
            <a:ext cx="4596406" cy="1152144"/>
          </a:xfrm>
        </p:spPr>
        <p:txBody>
          <a:bodyPr>
            <a:normAutofit/>
          </a:bodyPr>
          <a:lstStyle/>
          <a:p>
            <a:r>
              <a:rPr lang="en-US" dirty="0"/>
              <a:t>Project overview</a:t>
            </a:r>
          </a:p>
        </p:txBody>
      </p:sp>
      <p:sp>
        <p:nvSpPr>
          <p:cNvPr id="3" name="Content Placeholder 2">
            <a:extLst>
              <a:ext uri="{FF2B5EF4-FFF2-40B4-BE49-F238E27FC236}">
                <a16:creationId xmlns:a16="http://schemas.microsoft.com/office/drawing/2014/main" id="{C342F783-F18B-2491-A6F0-1C66269783AB}"/>
              </a:ext>
            </a:extLst>
          </p:cNvPr>
          <p:cNvSpPr>
            <a:spLocks noGrp="1"/>
          </p:cNvSpPr>
          <p:nvPr>
            <p:ph idx="1"/>
          </p:nvPr>
        </p:nvSpPr>
        <p:spPr>
          <a:xfrm>
            <a:off x="1620445" y="2890881"/>
            <a:ext cx="3758379" cy="2633866"/>
          </a:xfrm>
        </p:spPr>
        <p:txBody>
          <a:bodyPr>
            <a:normAutofit/>
          </a:bodyPr>
          <a:lstStyle/>
          <a:p>
            <a:pPr marL="0" indent="0">
              <a:lnSpc>
                <a:spcPct val="110000"/>
              </a:lnSpc>
              <a:buNone/>
            </a:pPr>
            <a:r>
              <a:rPr lang="en-US" sz="1400" dirty="0"/>
              <a:t>This project is to develop and Ai agent capable of playing the mobile game Flappy Bird.</a:t>
            </a:r>
          </a:p>
          <a:p>
            <a:pPr marL="0" indent="0">
              <a:lnSpc>
                <a:spcPct val="110000"/>
              </a:lnSpc>
              <a:buNone/>
            </a:pPr>
            <a:r>
              <a:rPr lang="en-US" sz="1400" dirty="0"/>
              <a:t>To achieve this, we have employed a Reinforcement Learning (RL) approach, specifically a Deep Q-Network (DQN) algorithm. DQN is a neural network that learns to make optimal decisions in an environment by approximating the optimal Q-value function.</a:t>
            </a:r>
          </a:p>
        </p:txBody>
      </p:sp>
      <p:pic>
        <p:nvPicPr>
          <p:cNvPr id="19" name="Audio 18">
            <a:hlinkClick r:id="" action="ppaction://media"/>
            <a:extLst>
              <a:ext uri="{FF2B5EF4-FFF2-40B4-BE49-F238E27FC236}">
                <a16:creationId xmlns:a16="http://schemas.microsoft.com/office/drawing/2014/main" id="{DC547FDD-A831-51A2-C405-B31B0110F7F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76835994"/>
      </p:ext>
    </p:extLst>
  </p:cSld>
  <p:clrMapOvr>
    <a:masterClrMapping/>
  </p:clrMapOvr>
  <mc:AlternateContent xmlns:mc="http://schemas.openxmlformats.org/markup-compatibility/2006">
    <mc:Choice xmlns:p14="http://schemas.microsoft.com/office/powerpoint/2010/main" Requires="p14">
      <p:transition spd="slow" p14:dur="2000" advTm="26566"/>
    </mc:Choice>
    <mc:Fallback>
      <p:transition spd="slow" advTm="26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2C3B9A-B4D2-F54D-15F0-06653E1832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68CEB5-F191-9D3E-BAC0-B0E212720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4"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lorful pins linked with threads">
            <a:extLst>
              <a:ext uri="{FF2B5EF4-FFF2-40B4-BE49-F238E27FC236}">
                <a16:creationId xmlns:a16="http://schemas.microsoft.com/office/drawing/2014/main" id="{C359C780-7A13-B69E-54DF-1DD2EED80790}"/>
              </a:ext>
            </a:extLst>
          </p:cNvPr>
          <p:cNvPicPr>
            <a:picLocks noChangeAspect="1"/>
          </p:cNvPicPr>
          <p:nvPr/>
        </p:nvPicPr>
        <p:blipFill>
          <a:blip r:embed="rId4">
            <a:alphaModFix amt="50000"/>
          </a:blip>
          <a:srcRect l="30452" r="24417"/>
          <a:stretch/>
        </p:blipFill>
        <p:spPr>
          <a:xfrm>
            <a:off x="20" y="-1"/>
            <a:ext cx="4654276" cy="6857999"/>
          </a:xfrm>
          <a:prstGeom prst="rect">
            <a:avLst/>
          </a:prstGeom>
        </p:spPr>
      </p:pic>
      <p:sp>
        <p:nvSpPr>
          <p:cNvPr id="13" name="Freeform: Shape 12">
            <a:extLst>
              <a:ext uri="{FF2B5EF4-FFF2-40B4-BE49-F238E27FC236}">
                <a16:creationId xmlns:a16="http://schemas.microsoft.com/office/drawing/2014/main" id="{9464ED38-224B-AB8F-2B4A-18C5B2BE0B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35884" y="931856"/>
            <a:ext cx="10318890" cy="4994960"/>
          </a:xfrm>
          <a:custGeom>
            <a:avLst/>
            <a:gdLst>
              <a:gd name="connsiteX0" fmla="*/ 0 w 4172596"/>
              <a:gd name="connsiteY0" fmla="*/ 0 h 4952999"/>
              <a:gd name="connsiteX1" fmla="*/ 4172596 w 4172596"/>
              <a:gd name="connsiteY1" fmla="*/ 0 h 4952999"/>
              <a:gd name="connsiteX2" fmla="*/ 4172596 w 4172596"/>
              <a:gd name="connsiteY2" fmla="*/ 342900 h 4952999"/>
              <a:gd name="connsiteX3" fmla="*/ 3239761 w 4172596"/>
              <a:gd name="connsiteY3" fmla="*/ 342900 h 4952999"/>
              <a:gd name="connsiteX4" fmla="*/ 3239761 w 4172596"/>
              <a:gd name="connsiteY4" fmla="*/ 1934392 h 4952999"/>
              <a:gd name="connsiteX5" fmla="*/ 4172596 w 4172596"/>
              <a:gd name="connsiteY5" fmla="*/ 1934392 h 4952999"/>
              <a:gd name="connsiteX6" fmla="*/ 4172596 w 4172596"/>
              <a:gd name="connsiteY6" fmla="*/ 4952999 h 4952999"/>
              <a:gd name="connsiteX7" fmla="*/ 0 w 4172596"/>
              <a:gd name="connsiteY7" fmla="*/ 4952999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8" fmla="*/ 3331201 w 4172596"/>
              <a:gd name="connsiteY8" fmla="*/ 2025832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 name="connsiteX6" fmla="*/ 3239761 w 4172596"/>
              <a:gd name="connsiteY6"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2596" h="4952999">
                <a:moveTo>
                  <a:pt x="4172596" y="1934392"/>
                </a:moveTo>
                <a:lnTo>
                  <a:pt x="4172596" y="4952999"/>
                </a:lnTo>
                <a:lnTo>
                  <a:pt x="0" y="4952999"/>
                </a:lnTo>
                <a:lnTo>
                  <a:pt x="0" y="0"/>
                </a:lnTo>
                <a:lnTo>
                  <a:pt x="4172596" y="0"/>
                </a:lnTo>
                <a:lnTo>
                  <a:pt x="4172596" y="342900"/>
                </a:ln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6EA43B9-9517-25D2-C5E7-6272D9744C3B}"/>
              </a:ext>
            </a:extLst>
          </p:cNvPr>
          <p:cNvSpPr>
            <a:spLocks noGrp="1"/>
          </p:cNvSpPr>
          <p:nvPr>
            <p:ph type="title"/>
          </p:nvPr>
        </p:nvSpPr>
        <p:spPr>
          <a:xfrm>
            <a:off x="738786" y="1319622"/>
            <a:ext cx="3481988" cy="1591492"/>
          </a:xfrm>
          <a:noFill/>
        </p:spPr>
        <p:txBody>
          <a:bodyPr>
            <a:normAutofit/>
          </a:bodyPr>
          <a:lstStyle/>
          <a:p>
            <a:r>
              <a:rPr lang="en-US">
                <a:solidFill>
                  <a:schemeClr val="accent1">
                    <a:lumMod val="60000"/>
                    <a:lumOff val="40000"/>
                  </a:schemeClr>
                </a:solidFill>
              </a:rPr>
              <a:t>Implementation</a:t>
            </a:r>
          </a:p>
        </p:txBody>
      </p:sp>
      <p:sp>
        <p:nvSpPr>
          <p:cNvPr id="3" name="Content Placeholder 2">
            <a:extLst>
              <a:ext uri="{FF2B5EF4-FFF2-40B4-BE49-F238E27FC236}">
                <a16:creationId xmlns:a16="http://schemas.microsoft.com/office/drawing/2014/main" id="{3DB6B906-10A7-AEDE-3289-8E54AD5963C5}"/>
              </a:ext>
            </a:extLst>
          </p:cNvPr>
          <p:cNvSpPr>
            <a:spLocks noGrp="1"/>
          </p:cNvSpPr>
          <p:nvPr>
            <p:ph idx="1"/>
          </p:nvPr>
        </p:nvSpPr>
        <p:spPr>
          <a:xfrm>
            <a:off x="5562600" y="1495741"/>
            <a:ext cx="4988781" cy="3996716"/>
          </a:xfrm>
        </p:spPr>
        <p:txBody>
          <a:bodyPr>
            <a:normAutofit/>
          </a:bodyPr>
          <a:lstStyle/>
          <a:p>
            <a:pPr marL="0" indent="0">
              <a:lnSpc>
                <a:spcPct val="110000"/>
              </a:lnSpc>
              <a:buNone/>
            </a:pPr>
            <a:r>
              <a:rPr lang="en-US" b="1">
                <a:latin typeface="Arial" panose="020B0604020202020204" pitchFamily="34" charset="0"/>
                <a:cs typeface="Arial" panose="020B0604020202020204" pitchFamily="34" charset="0"/>
              </a:rPr>
              <a:t>Game Engine: We have selected </a:t>
            </a:r>
            <a:r>
              <a:rPr lang="en-US" b="1" err="1">
                <a:latin typeface="Arial" panose="020B0604020202020204" pitchFamily="34" charset="0"/>
                <a:cs typeface="Arial" panose="020B0604020202020204" pitchFamily="34" charset="0"/>
              </a:rPr>
              <a:t>Pygame</a:t>
            </a:r>
            <a:r>
              <a:rPr lang="en-US" b="1">
                <a:latin typeface="Arial" panose="020B0604020202020204" pitchFamily="34" charset="0"/>
                <a:cs typeface="Arial" panose="020B0604020202020204" pitchFamily="34" charset="0"/>
              </a:rPr>
              <a:t> to create a simplified version of game and OpenAI Gym tool to train the AI agent</a:t>
            </a:r>
          </a:p>
          <a:p>
            <a:pPr marL="0" lvl="0" indent="0" eaLnBrk="0" fontAlgn="base" hangingPunct="0">
              <a:lnSpc>
                <a:spcPct val="110000"/>
              </a:lnSpc>
              <a:spcBef>
                <a:spcPct val="0"/>
              </a:spcBef>
              <a:spcAft>
                <a:spcPct val="0"/>
              </a:spcAft>
              <a:buFontTx/>
              <a:buChar char="•"/>
            </a:pPr>
            <a:r>
              <a:rPr lang="en-US" altLang="en-US" b="1">
                <a:latin typeface="Arial" panose="020B0604020202020204" pitchFamily="34" charset="0"/>
                <a:cs typeface="Arial" panose="020B0604020202020204" pitchFamily="34" charset="0"/>
              </a:rPr>
              <a:t>State Representation: Represent the game state as a simple image or a set of numerical features (e.g., bird's position, velocity, and distance to the nearest pipe). </a:t>
            </a:r>
          </a:p>
          <a:p>
            <a:pPr marL="0" lvl="0" indent="0" eaLnBrk="0" fontAlgn="base" hangingPunct="0">
              <a:lnSpc>
                <a:spcPct val="110000"/>
              </a:lnSpc>
              <a:spcBef>
                <a:spcPct val="0"/>
              </a:spcBef>
              <a:spcAft>
                <a:spcPct val="0"/>
              </a:spcAft>
              <a:buFontTx/>
              <a:buChar char="•"/>
            </a:pPr>
            <a:r>
              <a:rPr lang="en-US" altLang="en-US" b="1">
                <a:latin typeface="Arial" panose="020B0604020202020204" pitchFamily="34" charset="0"/>
                <a:cs typeface="Arial" panose="020B0604020202020204" pitchFamily="34" charset="0"/>
              </a:rPr>
              <a:t>Action Space: Define the action space as two discrete actions: "flap" or "do nothing". </a:t>
            </a:r>
          </a:p>
          <a:p>
            <a:pPr marL="0" lvl="0" indent="0" eaLnBrk="0" fontAlgn="base" hangingPunct="0">
              <a:lnSpc>
                <a:spcPct val="110000"/>
              </a:lnSpc>
              <a:spcBef>
                <a:spcPct val="0"/>
              </a:spcBef>
              <a:spcAft>
                <a:spcPct val="0"/>
              </a:spcAft>
              <a:buFontTx/>
              <a:buChar char="•"/>
            </a:pPr>
            <a:r>
              <a:rPr lang="en-US" altLang="en-US" b="1">
                <a:latin typeface="Arial" panose="020B0604020202020204" pitchFamily="34" charset="0"/>
                <a:cs typeface="Arial" panose="020B0604020202020204" pitchFamily="34" charset="0"/>
              </a:rPr>
              <a:t>Reward Function: Design a reward function that encourages the agent to pass through pipe gaps and penalizes collisions. </a:t>
            </a:r>
          </a:p>
          <a:p>
            <a:pPr>
              <a:lnSpc>
                <a:spcPct val="110000"/>
              </a:lnSpc>
            </a:pPr>
            <a:endParaRPr lang="en-US"/>
          </a:p>
        </p:txBody>
      </p:sp>
      <p:pic>
        <p:nvPicPr>
          <p:cNvPr id="12" name="Audio 11">
            <a:hlinkClick r:id="" action="ppaction://media"/>
            <a:extLst>
              <a:ext uri="{FF2B5EF4-FFF2-40B4-BE49-F238E27FC236}">
                <a16:creationId xmlns:a16="http://schemas.microsoft.com/office/drawing/2014/main" id="{EB10F66E-7A14-A1BC-C848-F7CE4B6881E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67995440"/>
      </p:ext>
    </p:extLst>
  </p:cSld>
  <p:clrMapOvr>
    <a:masterClrMapping/>
  </p:clrMapOvr>
  <mc:AlternateContent xmlns:mc="http://schemas.openxmlformats.org/markup-compatibility/2006">
    <mc:Choice xmlns:p14="http://schemas.microsoft.com/office/powerpoint/2010/main" Requires="p14">
      <p:transition spd="slow" p14:dur="2000" advTm="178052"/>
    </mc:Choice>
    <mc:Fallback>
      <p:transition spd="slow" advTm="178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lorful pins linked with threads">
            <a:extLst>
              <a:ext uri="{FF2B5EF4-FFF2-40B4-BE49-F238E27FC236}">
                <a16:creationId xmlns:a16="http://schemas.microsoft.com/office/drawing/2014/main" id="{A368F79F-25B5-A1BD-9C5B-B92FD6F8BAED}"/>
              </a:ext>
            </a:extLst>
          </p:cNvPr>
          <p:cNvPicPr>
            <a:picLocks noChangeAspect="1"/>
          </p:cNvPicPr>
          <p:nvPr/>
        </p:nvPicPr>
        <p:blipFill>
          <a:blip r:embed="rId4"/>
          <a:srcRect l="30452" r="24417"/>
          <a:stretch/>
        </p:blipFill>
        <p:spPr>
          <a:xfrm>
            <a:off x="7537704" y="-2"/>
            <a:ext cx="4654296" cy="6857999"/>
          </a:xfrm>
          <a:prstGeom prst="rect">
            <a:avLst/>
          </a:prstGeom>
        </p:spPr>
      </p:pic>
      <p:sp>
        <p:nvSpPr>
          <p:cNvPr id="11" name="Rectangle 10">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309994-7B21-F45C-7CC7-C6137B9C171E}"/>
              </a:ext>
            </a:extLst>
          </p:cNvPr>
          <p:cNvSpPr>
            <a:spLocks noGrp="1"/>
          </p:cNvSpPr>
          <p:nvPr>
            <p:ph type="title"/>
          </p:nvPr>
        </p:nvSpPr>
        <p:spPr>
          <a:xfrm>
            <a:off x="782418" y="1280160"/>
            <a:ext cx="5670400" cy="1152144"/>
          </a:xfrm>
        </p:spPr>
        <p:txBody>
          <a:bodyPr>
            <a:normAutofit/>
          </a:bodyPr>
          <a:lstStyle/>
          <a:p>
            <a:r>
              <a:rPr lang="en-US" dirty="0"/>
              <a:t>DQN Agent</a:t>
            </a:r>
          </a:p>
        </p:txBody>
      </p:sp>
      <p:sp>
        <p:nvSpPr>
          <p:cNvPr id="3" name="Content Placeholder 2">
            <a:extLst>
              <a:ext uri="{FF2B5EF4-FFF2-40B4-BE49-F238E27FC236}">
                <a16:creationId xmlns:a16="http://schemas.microsoft.com/office/drawing/2014/main" id="{6D33D2E5-A6B3-5736-5280-158E93381CEA}"/>
              </a:ext>
            </a:extLst>
          </p:cNvPr>
          <p:cNvSpPr>
            <a:spLocks noGrp="1"/>
          </p:cNvSpPr>
          <p:nvPr>
            <p:ph idx="1"/>
          </p:nvPr>
        </p:nvSpPr>
        <p:spPr>
          <a:xfrm>
            <a:off x="1620445" y="2890881"/>
            <a:ext cx="4832373" cy="2633866"/>
          </a:xfrm>
        </p:spPr>
        <p:txBody>
          <a:bodyPr>
            <a:normAutofit/>
          </a:bodyPr>
          <a:lstStyle/>
          <a:p>
            <a:pPr marL="0" indent="0">
              <a:buNone/>
            </a:pPr>
            <a:r>
              <a:rPr lang="en-US" sz="1700" kern="100">
                <a:effectLst/>
                <a:latin typeface="Arial" panose="020B0604020202020204" pitchFamily="34" charset="0"/>
                <a:ea typeface="Times New Roman" panose="02020603050405020304" pitchFamily="18" charset="0"/>
                <a:cs typeface="Arial" panose="020B0604020202020204" pitchFamily="34" charset="0"/>
              </a:rPr>
              <a:t>Reinforcement learning provides a powerful approach to training an AI agent to play complex games like Flappy Bird. The Deep Q-Network (DQN) algorithm offers a sophisticated method for enabling the agent to learn through interaction with the game environment, transforming the challenge of navigating through obstacles into a structured learning problem.</a:t>
            </a:r>
            <a:endParaRPr lang="en-US" sz="1700" kern="100">
              <a:effectLst/>
              <a:latin typeface="Aptos" panose="020B0004020202020204" pitchFamily="34" charset="0"/>
              <a:ea typeface="Malgun Gothic" panose="020B0503020000020004" pitchFamily="34" charset="-127"/>
              <a:cs typeface="Arial" panose="020B0604020202020204" pitchFamily="34" charset="0"/>
            </a:endParaRPr>
          </a:p>
          <a:p>
            <a:endParaRPr lang="en-US" sz="1700"/>
          </a:p>
        </p:txBody>
      </p:sp>
      <p:pic>
        <p:nvPicPr>
          <p:cNvPr id="12" name="Audio 11">
            <a:hlinkClick r:id="" action="ppaction://media"/>
            <a:extLst>
              <a:ext uri="{FF2B5EF4-FFF2-40B4-BE49-F238E27FC236}">
                <a16:creationId xmlns:a16="http://schemas.microsoft.com/office/drawing/2014/main" id="{1BCE0E3B-0A11-6454-C04A-B77B4B984DA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38318078"/>
      </p:ext>
    </p:extLst>
  </p:cSld>
  <p:clrMapOvr>
    <a:masterClrMapping/>
  </p:clrMapOvr>
  <mc:AlternateContent xmlns:mc="http://schemas.openxmlformats.org/markup-compatibility/2006">
    <mc:Choice xmlns:p14="http://schemas.microsoft.com/office/powerpoint/2010/main" Requires="p14">
      <p:transition spd="slow" p14:dur="2000" advTm="16141"/>
    </mc:Choice>
    <mc:Fallback>
      <p:transition spd="slow" advTm="16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olorful pins linked with threads">
            <a:extLst>
              <a:ext uri="{FF2B5EF4-FFF2-40B4-BE49-F238E27FC236}">
                <a16:creationId xmlns:a16="http://schemas.microsoft.com/office/drawing/2014/main" id="{20EC6B8B-5849-389E-E51A-8BFD77F6B7EC}"/>
              </a:ext>
            </a:extLst>
          </p:cNvPr>
          <p:cNvPicPr>
            <a:picLocks noChangeAspect="1"/>
          </p:cNvPicPr>
          <p:nvPr/>
        </p:nvPicPr>
        <p:blipFill>
          <a:blip r:embed="rId4"/>
          <a:srcRect l="23462" r="17427"/>
          <a:stretch/>
        </p:blipFill>
        <p:spPr>
          <a:xfrm>
            <a:off x="6096000" y="-2"/>
            <a:ext cx="6096000" cy="6857999"/>
          </a:xfrm>
          <a:prstGeom prst="rect">
            <a:avLst/>
          </a:prstGeom>
        </p:spPr>
      </p:pic>
      <p:sp>
        <p:nvSpPr>
          <p:cNvPr id="12" name="Rectangle 11">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8E5939-E803-7EB0-6ED2-65D5DA01F884}"/>
              </a:ext>
            </a:extLst>
          </p:cNvPr>
          <p:cNvSpPr>
            <a:spLocks noGrp="1"/>
          </p:cNvSpPr>
          <p:nvPr>
            <p:ph type="title"/>
          </p:nvPr>
        </p:nvSpPr>
        <p:spPr>
          <a:xfrm>
            <a:off x="782418" y="1280160"/>
            <a:ext cx="4596406" cy="1152144"/>
          </a:xfrm>
        </p:spPr>
        <p:txBody>
          <a:bodyPr>
            <a:normAutofit/>
          </a:bodyPr>
          <a:lstStyle/>
          <a:p>
            <a:r>
              <a:rPr lang="en-US" dirty="0"/>
              <a:t>Training Process</a:t>
            </a:r>
          </a:p>
        </p:txBody>
      </p:sp>
      <p:sp>
        <p:nvSpPr>
          <p:cNvPr id="4" name="Rectangle 1">
            <a:extLst>
              <a:ext uri="{FF2B5EF4-FFF2-40B4-BE49-F238E27FC236}">
                <a16:creationId xmlns:a16="http://schemas.microsoft.com/office/drawing/2014/main" id="{E36BCA5C-8613-8002-CECB-1014DB660F71}"/>
              </a:ext>
            </a:extLst>
          </p:cNvPr>
          <p:cNvSpPr>
            <a:spLocks noGrp="1" noChangeArrowheads="1"/>
          </p:cNvSpPr>
          <p:nvPr>
            <p:ph idx="1"/>
          </p:nvPr>
        </p:nvSpPr>
        <p:spPr bwMode="auto">
          <a:xfrm>
            <a:off x="1620445" y="2890881"/>
            <a:ext cx="3758379" cy="2633866"/>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marL="0" marR="0">
              <a:lnSpc>
                <a:spcPct val="110000"/>
              </a:lnSpc>
              <a:spcBef>
                <a:spcPts val="1200"/>
              </a:spcBef>
              <a:spcAft>
                <a:spcPts val="1200"/>
              </a:spcAft>
            </a:pPr>
            <a:r>
              <a:rPr lang="en-US" sz="1100" kern="100">
                <a:effectLst/>
                <a:latin typeface="Arial" panose="020B0604020202020204" pitchFamily="34" charset="0"/>
                <a:ea typeface="Times New Roman" panose="02020603050405020304" pitchFamily="18" charset="0"/>
                <a:cs typeface="Arial" panose="020B0604020202020204" pitchFamily="34" charset="0"/>
              </a:rPr>
              <a:t>The training loop follows a structured yet adaptive approach. Each episode begins by resetting the game environment, with the agent navigating through multiple time steps. It observes states, selects actions, and stores experiences in replay memory. Periodic training of the Q-network ensures continuous improvement, allowing the agent to progressively refine its strategy.</a:t>
            </a:r>
            <a:endParaRPr lang="en-US" sz="1100" kern="100">
              <a:effectLst/>
              <a:latin typeface="Aptos" panose="020B0004020202020204" pitchFamily="34" charset="0"/>
              <a:ea typeface="Malgun Gothic" panose="020B0503020000020004" pitchFamily="34" charset="-127"/>
              <a:cs typeface="Arial" panose="020B0604020202020204" pitchFamily="34" charset="0"/>
            </a:endParaRPr>
          </a:p>
          <a:p>
            <a:pPr marL="0" marR="0" lvl="0" indent="0" defTabSz="914400" rtl="0" eaLnBrk="0" fontAlgn="base" latinLnBrk="0" hangingPunct="0">
              <a:lnSpc>
                <a:spcPct val="110000"/>
              </a:lnSpc>
              <a:spcBef>
                <a:spcPct val="0"/>
              </a:spcBef>
              <a:spcAft>
                <a:spcPct val="0"/>
              </a:spcAft>
              <a:buClrTx/>
              <a:buSzTx/>
              <a:buFontTx/>
              <a:buChar char="•"/>
              <a:tabLst/>
            </a:pPr>
            <a:r>
              <a:rPr kumimoji="0" lang="en-US" altLang="en-US" sz="1100" b="1" i="0" u="none" strike="noStrike" cap="none" normalizeH="0" baseline="0">
                <a:ln>
                  <a:noFill/>
                </a:ln>
                <a:effectLst/>
                <a:latin typeface="Arial" panose="020B0604020202020204" pitchFamily="34" charset="0"/>
              </a:rPr>
              <a:t>Hyperparameter Tuning:</a:t>
            </a:r>
            <a:r>
              <a:rPr kumimoji="0" lang="en-US" altLang="en-US" sz="1100" b="0" i="0" u="none" strike="noStrike" cap="none" normalizeH="0" baseline="0">
                <a:ln>
                  <a:noFill/>
                </a:ln>
                <a:effectLst/>
                <a:latin typeface="Arial" panose="020B0604020202020204" pitchFamily="34" charset="0"/>
              </a:rPr>
              <a:t> Experiment with different hyperparameters (e.g., learning rate, discount factor, batch size) to optimize performance. </a:t>
            </a:r>
          </a:p>
        </p:txBody>
      </p:sp>
      <p:pic>
        <p:nvPicPr>
          <p:cNvPr id="9" name="Audio 8">
            <a:hlinkClick r:id="" action="ppaction://media"/>
            <a:extLst>
              <a:ext uri="{FF2B5EF4-FFF2-40B4-BE49-F238E27FC236}">
                <a16:creationId xmlns:a16="http://schemas.microsoft.com/office/drawing/2014/main" id="{93E39123-1746-243B-E856-57BC118DAAB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51847341"/>
      </p:ext>
    </p:extLst>
  </p:cSld>
  <p:clrMapOvr>
    <a:masterClrMapping/>
  </p:clrMapOvr>
  <mc:AlternateContent xmlns:mc="http://schemas.openxmlformats.org/markup-compatibility/2006">
    <mc:Choice xmlns:p14="http://schemas.microsoft.com/office/powerpoint/2010/main" Requires="p14">
      <p:transition spd="slow" p14:dur="2000" advTm="106697"/>
    </mc:Choice>
    <mc:Fallback>
      <p:transition spd="slow" advTm="1066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inancial graphs on a dark display">
            <a:extLst>
              <a:ext uri="{FF2B5EF4-FFF2-40B4-BE49-F238E27FC236}">
                <a16:creationId xmlns:a16="http://schemas.microsoft.com/office/drawing/2014/main" id="{95DB3398-7FDF-3D9A-4CCE-239E0EF49727}"/>
              </a:ext>
            </a:extLst>
          </p:cNvPr>
          <p:cNvPicPr>
            <a:picLocks noChangeAspect="1"/>
          </p:cNvPicPr>
          <p:nvPr/>
        </p:nvPicPr>
        <p:blipFill>
          <a:blip r:embed="rId4"/>
          <a:srcRect l="25887" r="31696"/>
          <a:stretch/>
        </p:blipFill>
        <p:spPr>
          <a:xfrm>
            <a:off x="7537704" y="-2"/>
            <a:ext cx="4654296" cy="6857999"/>
          </a:xfrm>
          <a:prstGeom prst="rect">
            <a:avLst/>
          </a:prstGeom>
        </p:spPr>
      </p:pic>
      <p:sp>
        <p:nvSpPr>
          <p:cNvPr id="11" name="Rectangle 10">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C6A9B6-8564-E62F-9DF6-34284FAD4AE2}"/>
              </a:ext>
            </a:extLst>
          </p:cNvPr>
          <p:cNvSpPr>
            <a:spLocks noGrp="1"/>
          </p:cNvSpPr>
          <p:nvPr>
            <p:ph type="title"/>
          </p:nvPr>
        </p:nvSpPr>
        <p:spPr>
          <a:xfrm>
            <a:off x="782418" y="1280160"/>
            <a:ext cx="5670400" cy="1152144"/>
          </a:xfrm>
        </p:spPr>
        <p:txBody>
          <a:bodyPr>
            <a:normAutofit/>
          </a:bodyPr>
          <a:lstStyle/>
          <a:p>
            <a:r>
              <a:rPr lang="en-US" dirty="0"/>
              <a:t>Testing And Evaluation</a:t>
            </a:r>
          </a:p>
        </p:txBody>
      </p:sp>
      <p:sp>
        <p:nvSpPr>
          <p:cNvPr id="3" name="Content Placeholder 2">
            <a:extLst>
              <a:ext uri="{FF2B5EF4-FFF2-40B4-BE49-F238E27FC236}">
                <a16:creationId xmlns:a16="http://schemas.microsoft.com/office/drawing/2014/main" id="{E76052CD-40D5-BABE-69DC-E6EA2B3EC387}"/>
              </a:ext>
            </a:extLst>
          </p:cNvPr>
          <p:cNvSpPr>
            <a:spLocks noGrp="1"/>
          </p:cNvSpPr>
          <p:nvPr>
            <p:ph idx="1"/>
          </p:nvPr>
        </p:nvSpPr>
        <p:spPr>
          <a:xfrm>
            <a:off x="1620445" y="2890881"/>
            <a:ext cx="4832373" cy="2633866"/>
          </a:xfrm>
        </p:spPr>
        <p:txBody>
          <a:bodyPr>
            <a:normAutofit/>
          </a:bodyPr>
          <a:lstStyle/>
          <a:p>
            <a:pPr marL="0" indent="0">
              <a:lnSpc>
                <a:spcPct val="110000"/>
              </a:lnSpc>
              <a:buNone/>
            </a:pPr>
            <a:r>
              <a:rPr lang="en-US" kern="100">
                <a:effectLst/>
                <a:latin typeface="Arial" panose="020B0604020202020204" pitchFamily="34" charset="0"/>
                <a:ea typeface="Times New Roman" panose="02020603050405020304" pitchFamily="18" charset="0"/>
                <a:cs typeface="Arial" panose="020B0604020202020204" pitchFamily="34" charset="0"/>
              </a:rPr>
              <a:t>The training process involves comprehensive performance tracking. Loss and accuracy metrics are continuously monitored, with performance compared against baseline strategies. Visualization plays a crucial role, with replay videos and probability plots offering deep insights into the agent's decision-making processes.</a:t>
            </a:r>
            <a:endParaRPr lang="en-US" kern="100">
              <a:effectLst/>
              <a:latin typeface="Aptos" panose="020B0004020202020204" pitchFamily="34" charset="0"/>
              <a:ea typeface="Malgun Gothic" panose="020B0503020000020004" pitchFamily="34" charset="-127"/>
              <a:cs typeface="Arial" panose="020B0604020202020204" pitchFamily="34" charset="0"/>
            </a:endParaRPr>
          </a:p>
          <a:p>
            <a:pPr>
              <a:lnSpc>
                <a:spcPct val="110000"/>
              </a:lnSpc>
            </a:pPr>
            <a:endParaRPr lang="en-US"/>
          </a:p>
        </p:txBody>
      </p:sp>
      <p:pic>
        <p:nvPicPr>
          <p:cNvPr id="10" name="Audio 9">
            <a:hlinkClick r:id="" action="ppaction://media"/>
            <a:extLst>
              <a:ext uri="{FF2B5EF4-FFF2-40B4-BE49-F238E27FC236}">
                <a16:creationId xmlns:a16="http://schemas.microsoft.com/office/drawing/2014/main" id="{48AB0545-18ED-48C2-77F1-0F2B988804B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32747945"/>
      </p:ext>
    </p:extLst>
  </p:cSld>
  <p:clrMapOvr>
    <a:masterClrMapping/>
  </p:clrMapOvr>
  <mc:AlternateContent xmlns:mc="http://schemas.openxmlformats.org/markup-compatibility/2006">
    <mc:Choice xmlns:p14="http://schemas.microsoft.com/office/powerpoint/2010/main" Requires="p14">
      <p:transition spd="slow" p14:dur="2000" advTm="14953"/>
    </mc:Choice>
    <mc:Fallback>
      <p:transition spd="slow" advTm="14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23FB3B-24E7-5304-70D8-3CA402902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081EE3-B6BE-9584-F5AF-E5F6484DA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esthetic liquid watercolor and ink">
            <a:extLst>
              <a:ext uri="{FF2B5EF4-FFF2-40B4-BE49-F238E27FC236}">
                <a16:creationId xmlns:a16="http://schemas.microsoft.com/office/drawing/2014/main" id="{BA674495-BBD2-DFD6-5501-81D10903BDA7}"/>
              </a:ext>
            </a:extLst>
          </p:cNvPr>
          <p:cNvPicPr>
            <a:picLocks noChangeAspect="1"/>
          </p:cNvPicPr>
          <p:nvPr/>
        </p:nvPicPr>
        <p:blipFill>
          <a:blip r:embed="rId4">
            <a:alphaModFix amt="50000"/>
          </a:blip>
          <a:srcRect t="1867" b="6670"/>
          <a:stretch/>
        </p:blipFill>
        <p:spPr>
          <a:xfrm>
            <a:off x="-149" y="-5291"/>
            <a:ext cx="12192001" cy="6858000"/>
          </a:xfrm>
          <a:prstGeom prst="rect">
            <a:avLst/>
          </a:prstGeom>
        </p:spPr>
      </p:pic>
      <p:sp>
        <p:nvSpPr>
          <p:cNvPr id="13" name="Freeform: Shape 12">
            <a:extLst>
              <a:ext uri="{FF2B5EF4-FFF2-40B4-BE49-F238E27FC236}">
                <a16:creationId xmlns:a16="http://schemas.microsoft.com/office/drawing/2014/main" id="{4711BF64-C99B-2F90-ADA1-0C08F9BE8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1856" y="934541"/>
            <a:ext cx="10329631" cy="4992275"/>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0 w 9985794"/>
              <a:gd name="connsiteY0" fmla="*/ 1551223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17333 w 9985794"/>
              <a:gd name="connsiteY0" fmla="*/ 1686702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1 w 9985794"/>
              <a:gd name="connsiteY0" fmla="*/ 1686702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85794" h="4920343">
                <a:moveTo>
                  <a:pt x="1" y="1686702"/>
                </a:moveTo>
                <a:cubicBezTo>
                  <a:pt x="1" y="1124468"/>
                  <a:pt x="0" y="562234"/>
                  <a:pt x="0" y="0"/>
                </a:cubicBezTo>
                <a:lnTo>
                  <a:pt x="9985794" y="0"/>
                </a:lnTo>
                <a:lnTo>
                  <a:pt x="9985794" y="4920343"/>
                </a:lnTo>
                <a:lnTo>
                  <a:pt x="0" y="4920343"/>
                </a:lnTo>
                <a:lnTo>
                  <a:pt x="0" y="4119525"/>
                </a:ln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1">
                  <a:lumMod val="40000"/>
                  <a:lumOff val="60000"/>
                </a:schemeClr>
              </a:solidFill>
            </a:endParaRPr>
          </a:p>
        </p:txBody>
      </p:sp>
      <p:sp>
        <p:nvSpPr>
          <p:cNvPr id="10" name="Content Placeholder 2">
            <a:extLst>
              <a:ext uri="{FF2B5EF4-FFF2-40B4-BE49-F238E27FC236}">
                <a16:creationId xmlns:a16="http://schemas.microsoft.com/office/drawing/2014/main" id="{F85AB46B-46C0-2805-E97B-A2B02A103719}"/>
              </a:ext>
            </a:extLst>
          </p:cNvPr>
          <p:cNvSpPr txBox="1">
            <a:spLocks/>
          </p:cNvSpPr>
          <p:nvPr/>
        </p:nvSpPr>
        <p:spPr>
          <a:xfrm>
            <a:off x="1620444" y="2419639"/>
            <a:ext cx="8977509" cy="2628611"/>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120000"/>
              </a:lnSpc>
              <a:spcBef>
                <a:spcPts val="1000"/>
              </a:spcBef>
              <a:buFont typeface="Arial" panose="020B0604020202020204" pitchFamily="34" charset="0"/>
              <a:buNone/>
              <a:defRPr sz="1800" kern="1200">
                <a:solidFill>
                  <a:schemeClr val="tx1"/>
                </a:solidFill>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Font typeface="Arial" panose="020B0604020202020204" pitchFamily="34" charset="0"/>
              <a:buChar char="•"/>
            </a:pPr>
            <a:r>
              <a:rPr lang="en-US" sz="1400" dirty="0">
                <a:solidFill>
                  <a:schemeClr val="accent2">
                    <a:lumMod val="20000"/>
                    <a:lumOff val="80000"/>
                  </a:schemeClr>
                </a:solidFill>
                <a:latin typeface="Arial" panose="020B0604020202020204" pitchFamily="34" charset="0"/>
                <a:cs typeface="Arial" panose="020B0604020202020204" pitchFamily="34" charset="0"/>
              </a:rPr>
              <a:t>Reinforcement Learning Power: RL is a powerful technique for training AI agents to learn complex behaviors in dynamic environments.</a:t>
            </a:r>
          </a:p>
          <a:p>
            <a:pPr>
              <a:buFont typeface="Arial" panose="020B0604020202020204" pitchFamily="34" charset="0"/>
              <a:buChar char="•"/>
            </a:pPr>
            <a:r>
              <a:rPr lang="en-US" sz="1400" dirty="0">
                <a:solidFill>
                  <a:schemeClr val="accent2">
                    <a:lumMod val="20000"/>
                    <a:lumOff val="80000"/>
                  </a:schemeClr>
                </a:solidFill>
                <a:latin typeface="Arial" panose="020B0604020202020204" pitchFamily="34" charset="0"/>
                <a:cs typeface="Arial" panose="020B0604020202020204" pitchFamily="34" charset="0"/>
              </a:rPr>
              <a:t>Importance of Exploration and Exploitation: Balancing exploration and exploitation is crucial for effective learning.</a:t>
            </a:r>
          </a:p>
          <a:p>
            <a:pPr>
              <a:buFont typeface="Arial" panose="020B0604020202020204" pitchFamily="34" charset="0"/>
              <a:buChar char="•"/>
            </a:pPr>
            <a:r>
              <a:rPr lang="en-US" sz="1400" dirty="0">
                <a:solidFill>
                  <a:schemeClr val="accent2">
                    <a:lumMod val="20000"/>
                    <a:lumOff val="80000"/>
                  </a:schemeClr>
                </a:solidFill>
                <a:latin typeface="Arial" panose="020B0604020202020204" pitchFamily="34" charset="0"/>
                <a:cs typeface="Arial" panose="020B0604020202020204" pitchFamily="34" charset="0"/>
              </a:rPr>
              <a:t>Impact of Hyperparameters: Carefully tuning hyperparameters can significantly impact the agent's performance.</a:t>
            </a:r>
          </a:p>
          <a:p>
            <a:pPr>
              <a:buFont typeface="Arial" panose="020B0604020202020204" pitchFamily="34" charset="0"/>
              <a:buChar char="•"/>
            </a:pPr>
            <a:r>
              <a:rPr lang="en-US" sz="1400" dirty="0">
                <a:solidFill>
                  <a:schemeClr val="accent2">
                    <a:lumMod val="20000"/>
                    <a:lumOff val="80000"/>
                  </a:schemeClr>
                </a:solidFill>
                <a:latin typeface="Arial" panose="020B0604020202020204" pitchFamily="34" charset="0"/>
                <a:cs typeface="Arial" panose="020B0604020202020204" pitchFamily="34" charset="0"/>
              </a:rPr>
              <a:t>Challenges of Sparse Rewards: Sparse reward environments can make learning difficult. Techniques like reward shaping can help.</a:t>
            </a:r>
          </a:p>
          <a:p>
            <a:pPr>
              <a:buFont typeface="Arial" panose="020B0604020202020204" pitchFamily="34" charset="0"/>
              <a:buChar char="•"/>
            </a:pPr>
            <a:r>
              <a:rPr lang="en-US" sz="1400" dirty="0">
                <a:solidFill>
                  <a:schemeClr val="accent2">
                    <a:lumMod val="20000"/>
                    <a:lumOff val="80000"/>
                  </a:schemeClr>
                </a:solidFill>
                <a:latin typeface="Arial" panose="020B0604020202020204" pitchFamily="34" charset="0"/>
                <a:cs typeface="Arial" panose="020B0604020202020204" pitchFamily="34" charset="0"/>
              </a:rPr>
              <a:t>Importance of Data: A large and diverse dataset is essential for training a robust AI agent.</a:t>
            </a:r>
          </a:p>
          <a:p>
            <a:pPr>
              <a:buFont typeface="Arial" panose="020B0604020202020204" pitchFamily="34" charset="0"/>
              <a:buChar char="•"/>
            </a:pPr>
            <a:r>
              <a:rPr lang="en-US" sz="1400" dirty="0">
                <a:solidFill>
                  <a:schemeClr val="accent2">
                    <a:lumMod val="20000"/>
                    <a:lumOff val="80000"/>
                  </a:schemeClr>
                </a:solidFill>
                <a:latin typeface="Arial" panose="020B0604020202020204" pitchFamily="34" charset="0"/>
                <a:cs typeface="Arial" panose="020B0604020202020204" pitchFamily="34" charset="0"/>
              </a:rPr>
              <a:t>Computational Resources: Training deep neural networks can be computationally intensive. Consider using GPUs or TPUs to accelerate the process.</a:t>
            </a:r>
            <a:endParaRPr lang="en-US" sz="1200" dirty="0">
              <a:solidFill>
                <a:schemeClr val="accent2">
                  <a:lumMod val="20000"/>
                  <a:lumOff val="80000"/>
                </a:schemeClr>
              </a:solidFill>
              <a:latin typeface="Arial" panose="020B0604020202020204" pitchFamily="34" charset="0"/>
              <a:cs typeface="Arial" panose="020B0604020202020204" pitchFamily="34" charset="0"/>
            </a:endParaRPr>
          </a:p>
        </p:txBody>
      </p:sp>
      <p:sp>
        <p:nvSpPr>
          <p:cNvPr id="12" name="Title 1">
            <a:extLst>
              <a:ext uri="{FF2B5EF4-FFF2-40B4-BE49-F238E27FC236}">
                <a16:creationId xmlns:a16="http://schemas.microsoft.com/office/drawing/2014/main" id="{2E95EFB6-865C-CEF0-558D-4504CDB3B797}"/>
              </a:ext>
            </a:extLst>
          </p:cNvPr>
          <p:cNvSpPr txBox="1">
            <a:spLocks/>
          </p:cNvSpPr>
          <p:nvPr/>
        </p:nvSpPr>
        <p:spPr>
          <a:xfrm>
            <a:off x="1620442" y="1233199"/>
            <a:ext cx="8977511" cy="1073825"/>
          </a:xfrm>
          <a:prstGeom prst="rect">
            <a:avLst/>
          </a:prstGeom>
          <a:noFill/>
        </p:spPr>
        <p:txBody>
          <a:bodyPr vert="horz" lIns="91440" tIns="45720" rIns="91440" bIns="45720" rtlCol="0" anchor="b">
            <a:normAutofit fontScale="92500" lnSpcReduction="10000"/>
          </a:bodyPr>
          <a:lstStyle>
            <a:lvl1pPr algn="l" defTabSz="914400" rtl="0" eaLnBrk="1" latinLnBrk="0" hangingPunct="1">
              <a:lnSpc>
                <a:spcPct val="120000"/>
              </a:lnSpc>
              <a:spcBef>
                <a:spcPct val="0"/>
              </a:spcBef>
              <a:buNone/>
              <a:defRPr sz="3200" b="1" kern="1200" cap="all" spc="530" baseline="0">
                <a:solidFill>
                  <a:schemeClr val="tx1"/>
                </a:solidFill>
                <a:latin typeface="+mj-lt"/>
                <a:ea typeface="+mj-ea"/>
                <a:cs typeface="+mj-cs"/>
              </a:defRPr>
            </a:lvl1pPr>
          </a:lstStyle>
          <a:p>
            <a:r>
              <a:rPr lang="en-US" dirty="0">
                <a:solidFill>
                  <a:schemeClr val="accent2">
                    <a:lumMod val="20000"/>
                    <a:lumOff val="80000"/>
                  </a:schemeClr>
                </a:solidFill>
              </a:rPr>
              <a:t>Key Learnings and Insights:</a:t>
            </a:r>
            <a:br>
              <a:rPr lang="en-US" dirty="0"/>
            </a:br>
            <a:endParaRPr lang="en-US" dirty="0"/>
          </a:p>
        </p:txBody>
      </p:sp>
      <p:pic>
        <p:nvPicPr>
          <p:cNvPr id="8" name="Audio 7">
            <a:hlinkClick r:id="" action="ppaction://media"/>
            <a:extLst>
              <a:ext uri="{FF2B5EF4-FFF2-40B4-BE49-F238E27FC236}">
                <a16:creationId xmlns:a16="http://schemas.microsoft.com/office/drawing/2014/main" id="{3946584B-4628-6B2B-D635-DE7AA299EE8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33931923"/>
      </p:ext>
    </p:extLst>
  </p:cSld>
  <p:clrMapOvr>
    <a:masterClrMapping/>
  </p:clrMapOvr>
  <mc:AlternateContent xmlns:mc="http://schemas.openxmlformats.org/markup-compatibility/2006">
    <mc:Choice xmlns:p14="http://schemas.microsoft.com/office/powerpoint/2010/main" Requires="p14">
      <p:transition spd="slow" p14:dur="2000" advTm="88518"/>
    </mc:Choice>
    <mc:Fallback>
      <p:transition spd="slow" advTm="885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LimelightVTI">
  <a:themeElements>
    <a:clrScheme name="AnalogousFromRegularSeedRightStep">
      <a:dk1>
        <a:srgbClr val="000000"/>
      </a:dk1>
      <a:lt1>
        <a:srgbClr val="FFFFFF"/>
      </a:lt1>
      <a:dk2>
        <a:srgbClr val="2E1B30"/>
      </a:dk2>
      <a:lt2>
        <a:srgbClr val="F3F0F0"/>
      </a:lt2>
      <a:accent1>
        <a:srgbClr val="45AFAD"/>
      </a:accent1>
      <a:accent2>
        <a:srgbClr val="3B82B1"/>
      </a:accent2>
      <a:accent3>
        <a:srgbClr val="4D63C3"/>
      </a:accent3>
      <a:accent4>
        <a:srgbClr val="593EB3"/>
      </a:accent4>
      <a:accent5>
        <a:srgbClr val="994DC3"/>
      </a:accent5>
      <a:accent6>
        <a:srgbClr val="B13BAA"/>
      </a:accent6>
      <a:hlink>
        <a:srgbClr val="BF3F42"/>
      </a:hlink>
      <a:folHlink>
        <a:srgbClr val="7F7F7F"/>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melightVTI" id="{7936DCFD-B587-41FD-9126-64F2709ED40B}" vid="{74F41540-78F1-4C56-9EAA-6FA6E9F1D776}"/>
    </a:ext>
  </a:extLst>
</a:theme>
</file>

<file path=docProps/app.xml><?xml version="1.0" encoding="utf-8"?>
<Properties xmlns="http://schemas.openxmlformats.org/officeDocument/2006/extended-properties" xmlns:vt="http://schemas.openxmlformats.org/officeDocument/2006/docPropsVTypes">
  <TotalTime>95</TotalTime>
  <Words>501</Words>
  <Application>Microsoft Office PowerPoint</Application>
  <PresentationFormat>Widescreen</PresentationFormat>
  <Paragraphs>26</Paragraphs>
  <Slides>7</Slides>
  <Notes>0</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Arial</vt:lpstr>
      <vt:lpstr>Trade Gothic Next Cond</vt:lpstr>
      <vt:lpstr>Trade Gothic Next Light</vt:lpstr>
      <vt:lpstr>LimelightVTI</vt:lpstr>
      <vt:lpstr>Capstone Project: Train an AI Agent to Play Flappy Bird </vt:lpstr>
      <vt:lpstr>Project overview</vt:lpstr>
      <vt:lpstr>Implementation</vt:lpstr>
      <vt:lpstr>DQN Agent</vt:lpstr>
      <vt:lpstr>Training Process</vt:lpstr>
      <vt:lpstr>Testing And Evaluation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SAIMA SANO</dc:creator>
  <cp:lastModifiedBy>SAIMA SANO</cp:lastModifiedBy>
  <cp:revision>2</cp:revision>
  <dcterms:created xsi:type="dcterms:W3CDTF">2024-12-12T03:57:31Z</dcterms:created>
  <dcterms:modified xsi:type="dcterms:W3CDTF">2024-12-12T05:36:49Z</dcterms:modified>
</cp:coreProperties>
</file>

<file path=docProps/thumbnail.jpeg>
</file>